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6" d="100"/>
          <a:sy n="76" d="100"/>
        </p:scale>
        <p:origin x="33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78816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904297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799987"/>
            <a:ext cx="7477601" cy="2874645"/>
          </a:xfrm>
          <a:prstGeom prst="rect">
            <a:avLst/>
          </a:prstGeom>
          <a:noFill/>
          <a:ln/>
        </p:spPr>
        <p:txBody>
          <a:bodyPr wrap="square" rtlCol="0" anchor="t"/>
          <a:lstStyle/>
          <a:p>
            <a:pPr marL="0" indent="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Introduction to Lung Disease Prediction</a:t>
            </a:r>
            <a:endParaRPr lang="en-US" sz="6036" dirty="0"/>
          </a:p>
        </p:txBody>
      </p:sp>
      <p:sp>
        <p:nvSpPr>
          <p:cNvPr id="6" name="Text 2"/>
          <p:cNvSpPr/>
          <p:nvPr/>
        </p:nvSpPr>
        <p:spPr>
          <a:xfrm>
            <a:off x="833199" y="5007888"/>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 Lung diseases can have severe consequences if not detected and treated early. This presentation will explore how machine learning can help predict and diagnose lung conditions, enabling proactive healthcare and improved patient outcomes.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852AE3-D640-E0F5-8058-9A8AE5AB663D}"/>
              </a:ext>
            </a:extLst>
          </p:cNvPr>
          <p:cNvPicPr>
            <a:picLocks noChangeAspect="1"/>
          </p:cNvPicPr>
          <p:nvPr/>
        </p:nvPicPr>
        <p:blipFill>
          <a:blip r:embed="rId2"/>
          <a:stretch>
            <a:fillRect/>
          </a:stretch>
        </p:blipFill>
        <p:spPr>
          <a:xfrm>
            <a:off x="0" y="0"/>
            <a:ext cx="14630400" cy="8229600"/>
          </a:xfrm>
          <a:prstGeom prst="rect">
            <a:avLst/>
          </a:prstGeom>
        </p:spPr>
      </p:pic>
      <p:pic>
        <p:nvPicPr>
          <p:cNvPr id="5" name="Picture 4">
            <a:extLst>
              <a:ext uri="{FF2B5EF4-FFF2-40B4-BE49-F238E27FC236}">
                <a16:creationId xmlns:a16="http://schemas.microsoft.com/office/drawing/2014/main" id="{D940D59B-F2FD-4694-B3BA-2E0528508BCA}"/>
              </a:ext>
            </a:extLst>
          </p:cNvPr>
          <p:cNvPicPr>
            <a:picLocks noChangeAspect="1"/>
          </p:cNvPicPr>
          <p:nvPr/>
        </p:nvPicPr>
        <p:blipFill>
          <a:blip r:embed="rId3"/>
          <a:stretch>
            <a:fillRect/>
          </a:stretch>
        </p:blipFill>
        <p:spPr>
          <a:xfrm>
            <a:off x="1286188" y="178987"/>
            <a:ext cx="12309232" cy="3935814"/>
          </a:xfrm>
          <a:prstGeom prst="rect">
            <a:avLst/>
          </a:prstGeom>
        </p:spPr>
      </p:pic>
      <p:pic>
        <p:nvPicPr>
          <p:cNvPr id="7" name="Picture 6">
            <a:extLst>
              <a:ext uri="{FF2B5EF4-FFF2-40B4-BE49-F238E27FC236}">
                <a16:creationId xmlns:a16="http://schemas.microsoft.com/office/drawing/2014/main" id="{876A4E69-5837-3FA3-29C2-E6AE9DB03AD4}"/>
              </a:ext>
            </a:extLst>
          </p:cNvPr>
          <p:cNvPicPr>
            <a:picLocks noChangeAspect="1"/>
          </p:cNvPicPr>
          <p:nvPr/>
        </p:nvPicPr>
        <p:blipFill>
          <a:blip r:embed="rId4"/>
          <a:stretch>
            <a:fillRect/>
          </a:stretch>
        </p:blipFill>
        <p:spPr>
          <a:xfrm>
            <a:off x="1286188" y="4293788"/>
            <a:ext cx="12309232" cy="3584119"/>
          </a:xfrm>
          <a:prstGeom prst="rect">
            <a:avLst/>
          </a:prstGeom>
        </p:spPr>
      </p:pic>
    </p:spTree>
    <p:extLst>
      <p:ext uri="{BB962C8B-B14F-4D97-AF65-F5344CB8AC3E}">
        <p14:creationId xmlns:p14="http://schemas.microsoft.com/office/powerpoint/2010/main" val="2514459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5D1724-5BE5-0A85-53C1-0F63A0A31A11}"/>
              </a:ext>
            </a:extLst>
          </p:cNvPr>
          <p:cNvPicPr>
            <a:picLocks noChangeAspect="1"/>
          </p:cNvPicPr>
          <p:nvPr/>
        </p:nvPicPr>
        <p:blipFill>
          <a:blip r:embed="rId2"/>
          <a:stretch>
            <a:fillRect/>
          </a:stretch>
        </p:blipFill>
        <p:spPr>
          <a:xfrm>
            <a:off x="0" y="0"/>
            <a:ext cx="14630400" cy="8229600"/>
          </a:xfrm>
          <a:prstGeom prst="rect">
            <a:avLst/>
          </a:prstGeom>
        </p:spPr>
      </p:pic>
      <p:pic>
        <p:nvPicPr>
          <p:cNvPr id="5" name="Picture 4">
            <a:extLst>
              <a:ext uri="{FF2B5EF4-FFF2-40B4-BE49-F238E27FC236}">
                <a16:creationId xmlns:a16="http://schemas.microsoft.com/office/drawing/2014/main" id="{EE3568E9-030E-C2A7-665B-E2331F9CE2C0}"/>
              </a:ext>
            </a:extLst>
          </p:cNvPr>
          <p:cNvPicPr>
            <a:picLocks noChangeAspect="1"/>
          </p:cNvPicPr>
          <p:nvPr/>
        </p:nvPicPr>
        <p:blipFill>
          <a:blip r:embed="rId3"/>
          <a:stretch>
            <a:fillRect/>
          </a:stretch>
        </p:blipFill>
        <p:spPr>
          <a:xfrm>
            <a:off x="964642" y="542610"/>
            <a:ext cx="12560439" cy="7065247"/>
          </a:xfrm>
          <a:prstGeom prst="rect">
            <a:avLst/>
          </a:prstGeom>
        </p:spPr>
      </p:pic>
    </p:spTree>
    <p:extLst>
      <p:ext uri="{BB962C8B-B14F-4D97-AF65-F5344CB8AC3E}">
        <p14:creationId xmlns:p14="http://schemas.microsoft.com/office/powerpoint/2010/main" val="2383199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925473"/>
            <a:ext cx="8223647"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Importance of Early Detection</a:t>
            </a:r>
            <a:endParaRPr lang="en-US" sz="4374" dirty="0"/>
          </a:p>
        </p:txBody>
      </p:sp>
      <p:sp>
        <p:nvSpPr>
          <p:cNvPr id="6" name="Shape 2"/>
          <p:cNvSpPr/>
          <p:nvPr/>
        </p:nvSpPr>
        <p:spPr>
          <a:xfrm>
            <a:off x="1144310" y="1953101"/>
            <a:ext cx="44410" cy="5351026"/>
          </a:xfrm>
          <a:prstGeom prst="roundRect">
            <a:avLst>
              <a:gd name="adj" fmla="val 225151"/>
            </a:avLst>
          </a:prstGeom>
          <a:solidFill>
            <a:srgbClr val="B2D4E5"/>
          </a:solidFill>
          <a:ln/>
        </p:spPr>
      </p:sp>
      <p:sp>
        <p:nvSpPr>
          <p:cNvPr id="7" name="Shape 3"/>
          <p:cNvSpPr/>
          <p:nvPr/>
        </p:nvSpPr>
        <p:spPr>
          <a:xfrm>
            <a:off x="1416427" y="2354401"/>
            <a:ext cx="777597" cy="44410"/>
          </a:xfrm>
          <a:prstGeom prst="roundRect">
            <a:avLst>
              <a:gd name="adj" fmla="val 225151"/>
            </a:avLst>
          </a:prstGeom>
          <a:solidFill>
            <a:srgbClr val="B2D4E5"/>
          </a:solidFill>
          <a:ln/>
        </p:spPr>
      </p:sp>
      <p:sp>
        <p:nvSpPr>
          <p:cNvPr id="8" name="Shape 4"/>
          <p:cNvSpPr/>
          <p:nvPr/>
        </p:nvSpPr>
        <p:spPr>
          <a:xfrm>
            <a:off x="916484" y="2126694"/>
            <a:ext cx="499943" cy="499943"/>
          </a:xfrm>
          <a:prstGeom prst="roundRect">
            <a:avLst>
              <a:gd name="adj" fmla="val 20000"/>
            </a:avLst>
          </a:prstGeom>
          <a:solidFill>
            <a:srgbClr val="CCEEFF"/>
          </a:solidFill>
          <a:ln w="7620">
            <a:solidFill>
              <a:srgbClr val="B2D4E5"/>
            </a:solidFill>
            <a:prstDash val="solid"/>
          </a:ln>
        </p:spPr>
      </p:sp>
      <p:sp>
        <p:nvSpPr>
          <p:cNvPr id="9" name="Text 5"/>
          <p:cNvSpPr/>
          <p:nvPr/>
        </p:nvSpPr>
        <p:spPr>
          <a:xfrm>
            <a:off x="1098768" y="2168366"/>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10" name="Text 6"/>
          <p:cNvSpPr/>
          <p:nvPr/>
        </p:nvSpPr>
        <p:spPr>
          <a:xfrm>
            <a:off x="2388513" y="2175272"/>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Rapid Intervention</a:t>
            </a:r>
            <a:endParaRPr lang="en-US" sz="2187" dirty="0"/>
          </a:p>
        </p:txBody>
      </p:sp>
      <p:sp>
        <p:nvSpPr>
          <p:cNvPr id="11" name="Text 7"/>
          <p:cNvSpPr/>
          <p:nvPr/>
        </p:nvSpPr>
        <p:spPr>
          <a:xfrm>
            <a:off x="2388513" y="2655689"/>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Early detection allows for timely medical intervention, increasing the chances of successful treatment and management of lung diseases.</a:t>
            </a:r>
            <a:endParaRPr lang="en-US" sz="1750" dirty="0"/>
          </a:p>
        </p:txBody>
      </p:sp>
      <p:sp>
        <p:nvSpPr>
          <p:cNvPr id="12" name="Shape 8"/>
          <p:cNvSpPr/>
          <p:nvPr/>
        </p:nvSpPr>
        <p:spPr>
          <a:xfrm>
            <a:off x="1416427" y="4212134"/>
            <a:ext cx="777597" cy="44410"/>
          </a:xfrm>
          <a:prstGeom prst="roundRect">
            <a:avLst>
              <a:gd name="adj" fmla="val 225151"/>
            </a:avLst>
          </a:prstGeom>
          <a:solidFill>
            <a:srgbClr val="B2D4E5"/>
          </a:solidFill>
          <a:ln/>
        </p:spPr>
      </p:sp>
      <p:sp>
        <p:nvSpPr>
          <p:cNvPr id="13" name="Shape 9"/>
          <p:cNvSpPr/>
          <p:nvPr/>
        </p:nvSpPr>
        <p:spPr>
          <a:xfrm>
            <a:off x="916484" y="3984427"/>
            <a:ext cx="499943" cy="499943"/>
          </a:xfrm>
          <a:prstGeom prst="roundRect">
            <a:avLst>
              <a:gd name="adj" fmla="val 20000"/>
            </a:avLst>
          </a:prstGeom>
          <a:solidFill>
            <a:srgbClr val="CCEEFF"/>
          </a:solidFill>
          <a:ln w="7620">
            <a:solidFill>
              <a:srgbClr val="B2D4E5"/>
            </a:solidFill>
            <a:prstDash val="solid"/>
          </a:ln>
        </p:spPr>
      </p:sp>
      <p:sp>
        <p:nvSpPr>
          <p:cNvPr id="14" name="Text 10"/>
          <p:cNvSpPr/>
          <p:nvPr/>
        </p:nvSpPr>
        <p:spPr>
          <a:xfrm>
            <a:off x="1069360" y="4026098"/>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5" name="Text 11"/>
          <p:cNvSpPr/>
          <p:nvPr/>
        </p:nvSpPr>
        <p:spPr>
          <a:xfrm>
            <a:off x="2388513" y="4033004"/>
            <a:ext cx="3215045"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Reduced Complications</a:t>
            </a:r>
            <a:endParaRPr lang="en-US" sz="2187" dirty="0"/>
          </a:p>
        </p:txBody>
      </p:sp>
      <p:sp>
        <p:nvSpPr>
          <p:cNvPr id="16" name="Text 12"/>
          <p:cNvSpPr/>
          <p:nvPr/>
        </p:nvSpPr>
        <p:spPr>
          <a:xfrm>
            <a:off x="2388513" y="4513421"/>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Catching lung problems early can prevent the development of more serious complications, improving long-term health outcomes.</a:t>
            </a:r>
            <a:endParaRPr lang="en-US" sz="1750" dirty="0"/>
          </a:p>
        </p:txBody>
      </p:sp>
      <p:sp>
        <p:nvSpPr>
          <p:cNvPr id="17" name="Shape 13"/>
          <p:cNvSpPr/>
          <p:nvPr/>
        </p:nvSpPr>
        <p:spPr>
          <a:xfrm>
            <a:off x="1416427" y="6069866"/>
            <a:ext cx="777597" cy="44410"/>
          </a:xfrm>
          <a:prstGeom prst="roundRect">
            <a:avLst>
              <a:gd name="adj" fmla="val 225151"/>
            </a:avLst>
          </a:prstGeom>
          <a:solidFill>
            <a:srgbClr val="B2D4E5"/>
          </a:solidFill>
          <a:ln/>
        </p:spPr>
      </p:sp>
      <p:sp>
        <p:nvSpPr>
          <p:cNvPr id="18" name="Shape 14"/>
          <p:cNvSpPr/>
          <p:nvPr/>
        </p:nvSpPr>
        <p:spPr>
          <a:xfrm>
            <a:off x="916484" y="5842159"/>
            <a:ext cx="499943" cy="499943"/>
          </a:xfrm>
          <a:prstGeom prst="roundRect">
            <a:avLst>
              <a:gd name="adj" fmla="val 20000"/>
            </a:avLst>
          </a:prstGeom>
          <a:solidFill>
            <a:srgbClr val="CCEEFF"/>
          </a:solidFill>
          <a:ln w="7620">
            <a:solidFill>
              <a:srgbClr val="B2D4E5"/>
            </a:solidFill>
            <a:prstDash val="solid"/>
          </a:ln>
        </p:spPr>
      </p:sp>
      <p:sp>
        <p:nvSpPr>
          <p:cNvPr id="19" name="Text 15"/>
          <p:cNvSpPr/>
          <p:nvPr/>
        </p:nvSpPr>
        <p:spPr>
          <a:xfrm>
            <a:off x="1066621" y="5883831"/>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20" name="Text 16"/>
          <p:cNvSpPr/>
          <p:nvPr/>
        </p:nvSpPr>
        <p:spPr>
          <a:xfrm>
            <a:off x="2388513" y="5890736"/>
            <a:ext cx="3329107"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Improved Quality of Life</a:t>
            </a:r>
            <a:endParaRPr lang="en-US" sz="2187" dirty="0"/>
          </a:p>
        </p:txBody>
      </p:sp>
      <p:sp>
        <p:nvSpPr>
          <p:cNvPr id="21" name="Text 17"/>
          <p:cNvSpPr/>
          <p:nvPr/>
        </p:nvSpPr>
        <p:spPr>
          <a:xfrm>
            <a:off x="2388513" y="6371153"/>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Proactive care enabled by early detection can help patients maintain their quality of life and independence for longer.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394466"/>
            <a:ext cx="9261753"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Data Collection and Preprocessing</a:t>
            </a:r>
            <a:endParaRPr lang="en-US" sz="4374" dirty="0"/>
          </a:p>
        </p:txBody>
      </p:sp>
      <p:sp>
        <p:nvSpPr>
          <p:cNvPr id="5" name="Text 2"/>
          <p:cNvSpPr/>
          <p:nvPr/>
        </p:nvSpPr>
        <p:spPr>
          <a:xfrm>
            <a:off x="2037993" y="3644265"/>
            <a:ext cx="277749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Data Sources</a:t>
            </a:r>
            <a:endParaRPr lang="en-US" sz="2187" dirty="0"/>
          </a:p>
        </p:txBody>
      </p:sp>
      <p:sp>
        <p:nvSpPr>
          <p:cNvPr id="6" name="Text 3"/>
          <p:cNvSpPr/>
          <p:nvPr/>
        </p:nvSpPr>
        <p:spPr>
          <a:xfrm>
            <a:off x="2037993" y="4213622"/>
            <a:ext cx="3156347"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Gather data from various medical imaging techniques, electronic health records, and respiratory function tests.</a:t>
            </a:r>
            <a:endParaRPr lang="en-US" sz="1750" dirty="0"/>
          </a:p>
        </p:txBody>
      </p:sp>
      <p:sp>
        <p:nvSpPr>
          <p:cNvPr id="7" name="Text 4"/>
          <p:cNvSpPr/>
          <p:nvPr/>
        </p:nvSpPr>
        <p:spPr>
          <a:xfrm>
            <a:off x="5743932" y="3644265"/>
            <a:ext cx="277749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Data Cleaning</a:t>
            </a:r>
            <a:endParaRPr lang="en-US" sz="2187" dirty="0"/>
          </a:p>
        </p:txBody>
      </p:sp>
      <p:sp>
        <p:nvSpPr>
          <p:cNvPr id="8" name="Text 5"/>
          <p:cNvSpPr/>
          <p:nvPr/>
        </p:nvSpPr>
        <p:spPr>
          <a:xfrm>
            <a:off x="5743932" y="4213622"/>
            <a:ext cx="3156347"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Ensure data quality by handling missing values, removing outliers, and standardizing formats.</a:t>
            </a:r>
            <a:endParaRPr lang="en-US" sz="1750" dirty="0"/>
          </a:p>
        </p:txBody>
      </p:sp>
      <p:sp>
        <p:nvSpPr>
          <p:cNvPr id="9" name="Text 6"/>
          <p:cNvSpPr/>
          <p:nvPr/>
        </p:nvSpPr>
        <p:spPr>
          <a:xfrm>
            <a:off x="9449872" y="3644265"/>
            <a:ext cx="277749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Feature Extraction</a:t>
            </a:r>
            <a:endParaRPr lang="en-US" sz="2187" dirty="0"/>
          </a:p>
        </p:txBody>
      </p:sp>
      <p:sp>
        <p:nvSpPr>
          <p:cNvPr id="10" name="Text 7"/>
          <p:cNvSpPr/>
          <p:nvPr/>
        </p:nvSpPr>
        <p:spPr>
          <a:xfrm>
            <a:off x="9449872" y="4213622"/>
            <a:ext cx="3156347"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Extract relevant features from the data, such as lung density, airflow patterns, and biomarkers.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589127"/>
            <a:ext cx="9292828"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Feature Engineering and Selection</a:t>
            </a:r>
            <a:endParaRPr lang="en-US" sz="4374" dirty="0"/>
          </a:p>
        </p:txBody>
      </p:sp>
      <p:sp>
        <p:nvSpPr>
          <p:cNvPr id="5" name="Shape 2"/>
          <p:cNvSpPr/>
          <p:nvPr/>
        </p:nvSpPr>
        <p:spPr>
          <a:xfrm>
            <a:off x="2037993" y="2901434"/>
            <a:ext cx="499943" cy="499943"/>
          </a:xfrm>
          <a:prstGeom prst="roundRect">
            <a:avLst>
              <a:gd name="adj" fmla="val 20000"/>
            </a:avLst>
          </a:prstGeom>
          <a:solidFill>
            <a:srgbClr val="CCEEFF"/>
          </a:solidFill>
          <a:ln w="7620">
            <a:solidFill>
              <a:srgbClr val="B2D4E5"/>
            </a:solidFill>
            <a:prstDash val="solid"/>
          </a:ln>
        </p:spPr>
      </p:sp>
      <p:sp>
        <p:nvSpPr>
          <p:cNvPr id="6" name="Text 3"/>
          <p:cNvSpPr/>
          <p:nvPr/>
        </p:nvSpPr>
        <p:spPr>
          <a:xfrm>
            <a:off x="2220278" y="2943106"/>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7" name="Text 4"/>
          <p:cNvSpPr/>
          <p:nvPr/>
        </p:nvSpPr>
        <p:spPr>
          <a:xfrm>
            <a:off x="2760107" y="2977753"/>
            <a:ext cx="2647950" cy="1041559"/>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Feature Importance Analysis</a:t>
            </a:r>
            <a:endParaRPr lang="en-US" sz="2187" dirty="0"/>
          </a:p>
        </p:txBody>
      </p:sp>
      <p:sp>
        <p:nvSpPr>
          <p:cNvPr id="8" name="Text 5"/>
          <p:cNvSpPr/>
          <p:nvPr/>
        </p:nvSpPr>
        <p:spPr>
          <a:xfrm>
            <a:off x="2760107" y="4152543"/>
            <a:ext cx="2647950" cy="2487811"/>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Identify the most influential features for predicting lung diseases using techniques like correlation analysis and recursive feature elimination.</a:t>
            </a:r>
            <a:endParaRPr lang="en-US" sz="1750" dirty="0"/>
          </a:p>
        </p:txBody>
      </p:sp>
      <p:sp>
        <p:nvSpPr>
          <p:cNvPr id="9" name="Shape 6"/>
          <p:cNvSpPr/>
          <p:nvPr/>
        </p:nvSpPr>
        <p:spPr>
          <a:xfrm>
            <a:off x="5630228" y="2901434"/>
            <a:ext cx="499943" cy="499943"/>
          </a:xfrm>
          <a:prstGeom prst="roundRect">
            <a:avLst>
              <a:gd name="adj" fmla="val 20000"/>
            </a:avLst>
          </a:prstGeom>
          <a:solidFill>
            <a:srgbClr val="CCEEFF"/>
          </a:solidFill>
          <a:ln w="7620">
            <a:solidFill>
              <a:srgbClr val="B2D4E5"/>
            </a:solidFill>
            <a:prstDash val="solid"/>
          </a:ln>
        </p:spPr>
      </p:sp>
      <p:sp>
        <p:nvSpPr>
          <p:cNvPr id="10" name="Text 7"/>
          <p:cNvSpPr/>
          <p:nvPr/>
        </p:nvSpPr>
        <p:spPr>
          <a:xfrm>
            <a:off x="5783104" y="2943106"/>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1" name="Text 8"/>
          <p:cNvSpPr/>
          <p:nvPr/>
        </p:nvSpPr>
        <p:spPr>
          <a:xfrm>
            <a:off x="6352342" y="2977753"/>
            <a:ext cx="2647950"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Feature Transformation</a:t>
            </a:r>
            <a:endParaRPr lang="en-US" sz="2187" dirty="0"/>
          </a:p>
        </p:txBody>
      </p:sp>
      <p:sp>
        <p:nvSpPr>
          <p:cNvPr id="12" name="Text 9"/>
          <p:cNvSpPr/>
          <p:nvPr/>
        </p:nvSpPr>
        <p:spPr>
          <a:xfrm>
            <a:off x="6352342" y="3805357"/>
            <a:ext cx="2647950"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Apply techniques like normalization, scaling, and dimensionality reduction to prepare the features for modeling.</a:t>
            </a:r>
            <a:endParaRPr lang="en-US" sz="1750" dirty="0"/>
          </a:p>
        </p:txBody>
      </p:sp>
      <p:sp>
        <p:nvSpPr>
          <p:cNvPr id="13" name="Shape 10"/>
          <p:cNvSpPr/>
          <p:nvPr/>
        </p:nvSpPr>
        <p:spPr>
          <a:xfrm>
            <a:off x="9222462" y="2901434"/>
            <a:ext cx="499943" cy="499943"/>
          </a:xfrm>
          <a:prstGeom prst="roundRect">
            <a:avLst>
              <a:gd name="adj" fmla="val 20000"/>
            </a:avLst>
          </a:prstGeom>
          <a:solidFill>
            <a:srgbClr val="CCEEFF"/>
          </a:solidFill>
          <a:ln w="7620">
            <a:solidFill>
              <a:srgbClr val="B2D4E5"/>
            </a:solidFill>
            <a:prstDash val="solid"/>
          </a:ln>
        </p:spPr>
      </p:sp>
      <p:sp>
        <p:nvSpPr>
          <p:cNvPr id="14" name="Text 11"/>
          <p:cNvSpPr/>
          <p:nvPr/>
        </p:nvSpPr>
        <p:spPr>
          <a:xfrm>
            <a:off x="9372600" y="2943106"/>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5" name="Text 12"/>
          <p:cNvSpPr/>
          <p:nvPr/>
        </p:nvSpPr>
        <p:spPr>
          <a:xfrm>
            <a:off x="9944576" y="2977753"/>
            <a:ext cx="264795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Feature Selection</a:t>
            </a:r>
            <a:endParaRPr lang="en-US" sz="2187" dirty="0"/>
          </a:p>
        </p:txBody>
      </p:sp>
      <p:sp>
        <p:nvSpPr>
          <p:cNvPr id="16" name="Text 13"/>
          <p:cNvSpPr/>
          <p:nvPr/>
        </p:nvSpPr>
        <p:spPr>
          <a:xfrm>
            <a:off x="9944576" y="3458170"/>
            <a:ext cx="2647950"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Select the optimal subset of features to include in the predictive models, balancing model performance and complexity.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503045"/>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Machine Learning Algorithms for Prediction</a:t>
            </a:r>
            <a:endParaRPr lang="en-US" sz="4374" dirty="0"/>
          </a:p>
        </p:txBody>
      </p:sp>
      <p:pic>
        <p:nvPicPr>
          <p:cNvPr id="5" name="Image 1" descr="preencoded.png"/>
          <p:cNvPicPr>
            <a:picLocks noChangeAspect="1"/>
          </p:cNvPicPr>
          <p:nvPr/>
        </p:nvPicPr>
        <p:blipFill>
          <a:blip r:embed="rId4"/>
          <a:stretch>
            <a:fillRect/>
          </a:stretch>
        </p:blipFill>
        <p:spPr>
          <a:xfrm>
            <a:off x="2037993" y="3336131"/>
            <a:ext cx="555427" cy="555427"/>
          </a:xfrm>
          <a:prstGeom prst="rect">
            <a:avLst/>
          </a:prstGeom>
        </p:spPr>
      </p:pic>
      <p:sp>
        <p:nvSpPr>
          <p:cNvPr id="6" name="Text 2"/>
          <p:cNvSpPr/>
          <p:nvPr/>
        </p:nvSpPr>
        <p:spPr>
          <a:xfrm>
            <a:off x="2037993" y="4113728"/>
            <a:ext cx="2388632"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Decision Trees</a:t>
            </a:r>
            <a:endParaRPr lang="en-US" sz="2187" dirty="0"/>
          </a:p>
        </p:txBody>
      </p:sp>
      <p:sp>
        <p:nvSpPr>
          <p:cNvPr id="7" name="Text 3"/>
          <p:cNvSpPr/>
          <p:nvPr/>
        </p:nvSpPr>
        <p:spPr>
          <a:xfrm>
            <a:off x="2037993" y="4594146"/>
            <a:ext cx="2388632" cy="2132409"/>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Intuitive and interpretable models that can capture complex nonlinear relationships in the data.</a:t>
            </a:r>
            <a:endParaRPr lang="en-US" sz="1750" dirty="0"/>
          </a:p>
        </p:txBody>
      </p:sp>
      <p:pic>
        <p:nvPicPr>
          <p:cNvPr id="8" name="Image 2" descr="preencoded.png"/>
          <p:cNvPicPr>
            <a:picLocks noChangeAspect="1"/>
          </p:cNvPicPr>
          <p:nvPr/>
        </p:nvPicPr>
        <p:blipFill>
          <a:blip r:embed="rId5"/>
          <a:stretch>
            <a:fillRect/>
          </a:stretch>
        </p:blipFill>
        <p:spPr>
          <a:xfrm>
            <a:off x="4759881" y="3336131"/>
            <a:ext cx="555427" cy="555427"/>
          </a:xfrm>
          <a:prstGeom prst="rect">
            <a:avLst/>
          </a:prstGeom>
        </p:spPr>
      </p:pic>
      <p:sp>
        <p:nvSpPr>
          <p:cNvPr id="9" name="Text 4"/>
          <p:cNvSpPr/>
          <p:nvPr/>
        </p:nvSpPr>
        <p:spPr>
          <a:xfrm>
            <a:off x="4759881" y="4113728"/>
            <a:ext cx="2388632"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Random Forests</a:t>
            </a:r>
            <a:endParaRPr lang="en-US" sz="2187" dirty="0"/>
          </a:p>
        </p:txBody>
      </p:sp>
      <p:sp>
        <p:nvSpPr>
          <p:cNvPr id="10" name="Text 5"/>
          <p:cNvSpPr/>
          <p:nvPr/>
        </p:nvSpPr>
        <p:spPr>
          <a:xfrm>
            <a:off x="4759881" y="4594146"/>
            <a:ext cx="2388632"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Ensemble methods that combine multiple decision trees to improve accuracy and robustness.</a:t>
            </a:r>
            <a:endParaRPr lang="en-US" sz="1750" dirty="0"/>
          </a:p>
        </p:txBody>
      </p:sp>
      <p:pic>
        <p:nvPicPr>
          <p:cNvPr id="11" name="Image 3" descr="preencoded.png"/>
          <p:cNvPicPr>
            <a:picLocks noChangeAspect="1"/>
          </p:cNvPicPr>
          <p:nvPr/>
        </p:nvPicPr>
        <p:blipFill>
          <a:blip r:embed="rId6"/>
          <a:stretch>
            <a:fillRect/>
          </a:stretch>
        </p:blipFill>
        <p:spPr>
          <a:xfrm>
            <a:off x="7481768" y="3336131"/>
            <a:ext cx="555427" cy="555427"/>
          </a:xfrm>
          <a:prstGeom prst="rect">
            <a:avLst/>
          </a:prstGeom>
        </p:spPr>
      </p:pic>
      <p:sp>
        <p:nvSpPr>
          <p:cNvPr id="12" name="Text 6"/>
          <p:cNvSpPr/>
          <p:nvPr/>
        </p:nvSpPr>
        <p:spPr>
          <a:xfrm>
            <a:off x="7481768" y="4113728"/>
            <a:ext cx="2388632" cy="694373"/>
          </a:xfrm>
          <a:prstGeom prst="rect">
            <a:avLst/>
          </a:prstGeom>
          <a:noFill/>
          <a:ln/>
        </p:spPr>
        <p:txBody>
          <a:bodyPr wrap="squar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Support Vector Machines</a:t>
            </a:r>
            <a:endParaRPr lang="en-US" sz="2187" dirty="0"/>
          </a:p>
        </p:txBody>
      </p:sp>
      <p:sp>
        <p:nvSpPr>
          <p:cNvPr id="13" name="Text 7"/>
          <p:cNvSpPr/>
          <p:nvPr/>
        </p:nvSpPr>
        <p:spPr>
          <a:xfrm>
            <a:off x="7481768" y="4941332"/>
            <a:ext cx="2388632"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Powerful algorithms that can handle high-dimensional data and identify optimal decision boundaries.</a:t>
            </a:r>
            <a:endParaRPr lang="en-US" sz="1750" dirty="0"/>
          </a:p>
        </p:txBody>
      </p:sp>
      <p:pic>
        <p:nvPicPr>
          <p:cNvPr id="14" name="Image 4" descr="preencoded.png"/>
          <p:cNvPicPr>
            <a:picLocks noChangeAspect="1"/>
          </p:cNvPicPr>
          <p:nvPr/>
        </p:nvPicPr>
        <p:blipFill>
          <a:blip r:embed="rId7"/>
          <a:stretch>
            <a:fillRect/>
          </a:stretch>
        </p:blipFill>
        <p:spPr>
          <a:xfrm>
            <a:off x="10203656" y="3336131"/>
            <a:ext cx="555427" cy="555427"/>
          </a:xfrm>
          <a:prstGeom prst="rect">
            <a:avLst/>
          </a:prstGeom>
        </p:spPr>
      </p:pic>
      <p:sp>
        <p:nvSpPr>
          <p:cNvPr id="15" name="Text 8"/>
          <p:cNvSpPr/>
          <p:nvPr/>
        </p:nvSpPr>
        <p:spPr>
          <a:xfrm>
            <a:off x="10203656" y="4113728"/>
            <a:ext cx="2388751"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Neural Networks</a:t>
            </a:r>
            <a:endParaRPr lang="en-US" sz="2187" dirty="0"/>
          </a:p>
        </p:txBody>
      </p:sp>
      <p:sp>
        <p:nvSpPr>
          <p:cNvPr id="16" name="Text 9"/>
          <p:cNvSpPr/>
          <p:nvPr/>
        </p:nvSpPr>
        <p:spPr>
          <a:xfrm>
            <a:off x="10203656" y="4594146"/>
            <a:ext cx="2388751"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Flexible models that can learn complex patterns in the data and make accurate predictions.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934760"/>
            <a:ext cx="8295918"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Model Training and Evaluation</a:t>
            </a:r>
            <a:endParaRPr lang="en-US" sz="4374" dirty="0"/>
          </a:p>
        </p:txBody>
      </p:sp>
      <p:pic>
        <p:nvPicPr>
          <p:cNvPr id="6" name="Image 2" descr="preencoded.png"/>
          <p:cNvPicPr>
            <a:picLocks noChangeAspect="1"/>
          </p:cNvPicPr>
          <p:nvPr/>
        </p:nvPicPr>
        <p:blipFill>
          <a:blip r:embed="rId5"/>
          <a:stretch>
            <a:fillRect/>
          </a:stretch>
        </p:blipFill>
        <p:spPr>
          <a:xfrm>
            <a:off x="4490799" y="1962388"/>
            <a:ext cx="1110972" cy="1777484"/>
          </a:xfrm>
          <a:prstGeom prst="rect">
            <a:avLst/>
          </a:prstGeom>
        </p:spPr>
      </p:pic>
      <p:sp>
        <p:nvSpPr>
          <p:cNvPr id="7" name="Text 2"/>
          <p:cNvSpPr/>
          <p:nvPr/>
        </p:nvSpPr>
        <p:spPr>
          <a:xfrm>
            <a:off x="5935028" y="2184559"/>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Splitting</a:t>
            </a:r>
            <a:endParaRPr lang="en-US" sz="2187" dirty="0"/>
          </a:p>
        </p:txBody>
      </p:sp>
      <p:sp>
        <p:nvSpPr>
          <p:cNvPr id="8" name="Text 3"/>
          <p:cNvSpPr/>
          <p:nvPr/>
        </p:nvSpPr>
        <p:spPr>
          <a:xfrm>
            <a:off x="5935028" y="2664976"/>
            <a:ext cx="7862173"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Divide the dataset into training, validation, and test sets to ensure unbiased model evaluation.</a:t>
            </a:r>
            <a:endParaRPr lang="en-US" sz="1750" dirty="0"/>
          </a:p>
        </p:txBody>
      </p:sp>
      <p:pic>
        <p:nvPicPr>
          <p:cNvPr id="9" name="Image 3" descr="preencoded.png"/>
          <p:cNvPicPr>
            <a:picLocks noChangeAspect="1"/>
          </p:cNvPicPr>
          <p:nvPr/>
        </p:nvPicPr>
        <p:blipFill>
          <a:blip r:embed="rId6"/>
          <a:stretch>
            <a:fillRect/>
          </a:stretch>
        </p:blipFill>
        <p:spPr>
          <a:xfrm>
            <a:off x="4490799" y="3739872"/>
            <a:ext cx="1110972" cy="1777484"/>
          </a:xfrm>
          <a:prstGeom prst="rect">
            <a:avLst/>
          </a:prstGeom>
        </p:spPr>
      </p:pic>
      <p:sp>
        <p:nvSpPr>
          <p:cNvPr id="10" name="Text 4"/>
          <p:cNvSpPr/>
          <p:nvPr/>
        </p:nvSpPr>
        <p:spPr>
          <a:xfrm>
            <a:off x="5935028" y="3962043"/>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Model Tuning</a:t>
            </a:r>
            <a:endParaRPr lang="en-US" sz="2187" dirty="0"/>
          </a:p>
        </p:txBody>
      </p:sp>
      <p:sp>
        <p:nvSpPr>
          <p:cNvPr id="11" name="Text 5"/>
          <p:cNvSpPr/>
          <p:nvPr/>
        </p:nvSpPr>
        <p:spPr>
          <a:xfrm>
            <a:off x="5935028" y="4442460"/>
            <a:ext cx="7862173"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Fine-tune model hyperparameters to optimize performance using techniques like cross-validation.</a:t>
            </a:r>
            <a:endParaRPr lang="en-US" sz="1750" dirty="0"/>
          </a:p>
        </p:txBody>
      </p:sp>
      <p:pic>
        <p:nvPicPr>
          <p:cNvPr id="12" name="Image 4" descr="preencoded.png"/>
          <p:cNvPicPr>
            <a:picLocks noChangeAspect="1"/>
          </p:cNvPicPr>
          <p:nvPr/>
        </p:nvPicPr>
        <p:blipFill>
          <a:blip r:embed="rId7"/>
          <a:stretch>
            <a:fillRect/>
          </a:stretch>
        </p:blipFill>
        <p:spPr>
          <a:xfrm>
            <a:off x="4490799" y="5517356"/>
            <a:ext cx="1110972" cy="1777484"/>
          </a:xfrm>
          <a:prstGeom prst="rect">
            <a:avLst/>
          </a:prstGeom>
        </p:spPr>
      </p:pic>
      <p:sp>
        <p:nvSpPr>
          <p:cNvPr id="13" name="Text 6"/>
          <p:cNvSpPr/>
          <p:nvPr/>
        </p:nvSpPr>
        <p:spPr>
          <a:xfrm>
            <a:off x="5935028" y="5739527"/>
            <a:ext cx="2817971"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Performance Metrics</a:t>
            </a:r>
            <a:endParaRPr lang="en-US" sz="2187" dirty="0"/>
          </a:p>
        </p:txBody>
      </p:sp>
      <p:sp>
        <p:nvSpPr>
          <p:cNvPr id="14" name="Text 7"/>
          <p:cNvSpPr/>
          <p:nvPr/>
        </p:nvSpPr>
        <p:spPr>
          <a:xfrm>
            <a:off x="5935028" y="6219944"/>
            <a:ext cx="7862173"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Assess model performance using metrics like accuracy, precision, recall, and F1-score.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428155"/>
            <a:ext cx="7523798"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Interpreting Model Outputs</a:t>
            </a:r>
            <a:endParaRPr lang="en-US" sz="4374" dirty="0"/>
          </a:p>
        </p:txBody>
      </p:sp>
      <p:sp>
        <p:nvSpPr>
          <p:cNvPr id="5" name="Shape 2"/>
          <p:cNvSpPr/>
          <p:nvPr/>
        </p:nvSpPr>
        <p:spPr>
          <a:xfrm>
            <a:off x="2037993" y="2566868"/>
            <a:ext cx="5166122" cy="2006203"/>
          </a:xfrm>
          <a:prstGeom prst="roundRect">
            <a:avLst>
              <a:gd name="adj" fmla="val 4984"/>
            </a:avLst>
          </a:prstGeom>
          <a:solidFill>
            <a:srgbClr val="CCEEFF"/>
          </a:solidFill>
          <a:ln w="7620">
            <a:solidFill>
              <a:srgbClr val="B2D4E5"/>
            </a:solidFill>
            <a:prstDash val="solid"/>
          </a:ln>
        </p:spPr>
      </p:sp>
      <p:sp>
        <p:nvSpPr>
          <p:cNvPr id="6" name="Text 3"/>
          <p:cNvSpPr/>
          <p:nvPr/>
        </p:nvSpPr>
        <p:spPr>
          <a:xfrm>
            <a:off x="2267783" y="2796659"/>
            <a:ext cx="3204686"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Prediction Probabilities</a:t>
            </a:r>
            <a:endParaRPr lang="en-US" sz="2187" dirty="0"/>
          </a:p>
        </p:txBody>
      </p:sp>
      <p:sp>
        <p:nvSpPr>
          <p:cNvPr id="7" name="Text 4"/>
          <p:cNvSpPr/>
          <p:nvPr/>
        </p:nvSpPr>
        <p:spPr>
          <a:xfrm>
            <a:off x="2267783" y="3277076"/>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Understand the model's confidence in its predictions, which can guide clinical decision-making.</a:t>
            </a:r>
            <a:endParaRPr lang="en-US" sz="1750" dirty="0"/>
          </a:p>
        </p:txBody>
      </p:sp>
      <p:sp>
        <p:nvSpPr>
          <p:cNvPr id="8" name="Shape 5"/>
          <p:cNvSpPr/>
          <p:nvPr/>
        </p:nvSpPr>
        <p:spPr>
          <a:xfrm>
            <a:off x="7426285" y="2566868"/>
            <a:ext cx="5166122" cy="2006203"/>
          </a:xfrm>
          <a:prstGeom prst="roundRect">
            <a:avLst>
              <a:gd name="adj" fmla="val 4984"/>
            </a:avLst>
          </a:prstGeom>
          <a:solidFill>
            <a:srgbClr val="CCEEFF"/>
          </a:solidFill>
          <a:ln w="7620">
            <a:solidFill>
              <a:srgbClr val="B2D4E5"/>
            </a:solidFill>
            <a:prstDash val="solid"/>
          </a:ln>
        </p:spPr>
      </p:sp>
      <p:sp>
        <p:nvSpPr>
          <p:cNvPr id="9" name="Text 6"/>
          <p:cNvSpPr/>
          <p:nvPr/>
        </p:nvSpPr>
        <p:spPr>
          <a:xfrm>
            <a:off x="7656076" y="2796659"/>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Feature Importance</a:t>
            </a:r>
            <a:endParaRPr lang="en-US" sz="2187" dirty="0"/>
          </a:p>
        </p:txBody>
      </p:sp>
      <p:sp>
        <p:nvSpPr>
          <p:cNvPr id="10" name="Text 7"/>
          <p:cNvSpPr/>
          <p:nvPr/>
        </p:nvSpPr>
        <p:spPr>
          <a:xfrm>
            <a:off x="7656076" y="3277076"/>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Identify the key factors driving the model's predictions, providing insights into the underlying disease mechanisms.</a:t>
            </a:r>
            <a:endParaRPr lang="en-US" sz="1750" dirty="0"/>
          </a:p>
        </p:txBody>
      </p:sp>
      <p:sp>
        <p:nvSpPr>
          <p:cNvPr id="11" name="Shape 8"/>
          <p:cNvSpPr/>
          <p:nvPr/>
        </p:nvSpPr>
        <p:spPr>
          <a:xfrm>
            <a:off x="2037993" y="4795242"/>
            <a:ext cx="5166122" cy="2006203"/>
          </a:xfrm>
          <a:prstGeom prst="roundRect">
            <a:avLst>
              <a:gd name="adj" fmla="val 4984"/>
            </a:avLst>
          </a:prstGeom>
          <a:solidFill>
            <a:srgbClr val="CCEEFF"/>
          </a:solidFill>
          <a:ln w="7620">
            <a:solidFill>
              <a:srgbClr val="B2D4E5"/>
            </a:solidFill>
            <a:prstDash val="solid"/>
          </a:ln>
        </p:spPr>
      </p:sp>
      <p:sp>
        <p:nvSpPr>
          <p:cNvPr id="12" name="Text 9"/>
          <p:cNvSpPr/>
          <p:nvPr/>
        </p:nvSpPr>
        <p:spPr>
          <a:xfrm>
            <a:off x="2267783" y="5025033"/>
            <a:ext cx="3727847"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Uncertainty Quantification</a:t>
            </a:r>
            <a:endParaRPr lang="en-US" sz="2187" dirty="0"/>
          </a:p>
        </p:txBody>
      </p:sp>
      <p:sp>
        <p:nvSpPr>
          <p:cNvPr id="13" name="Text 10"/>
          <p:cNvSpPr/>
          <p:nvPr/>
        </p:nvSpPr>
        <p:spPr>
          <a:xfrm>
            <a:off x="2267783" y="5505450"/>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Assess the reliability of model outputs and communicate the level of confidence to healthcare providers.</a:t>
            </a:r>
            <a:endParaRPr lang="en-US" sz="1750" dirty="0"/>
          </a:p>
        </p:txBody>
      </p:sp>
      <p:sp>
        <p:nvSpPr>
          <p:cNvPr id="14" name="Shape 11"/>
          <p:cNvSpPr/>
          <p:nvPr/>
        </p:nvSpPr>
        <p:spPr>
          <a:xfrm>
            <a:off x="7426285" y="4795242"/>
            <a:ext cx="5166122" cy="2006203"/>
          </a:xfrm>
          <a:prstGeom prst="roundRect">
            <a:avLst>
              <a:gd name="adj" fmla="val 4984"/>
            </a:avLst>
          </a:prstGeom>
          <a:solidFill>
            <a:srgbClr val="CCEEFF"/>
          </a:solidFill>
          <a:ln w="7620">
            <a:solidFill>
              <a:srgbClr val="B2D4E5"/>
            </a:solidFill>
            <a:prstDash val="solid"/>
          </a:ln>
        </p:spPr>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Clinical Integration</a:t>
            </a:r>
            <a:endParaRPr lang="en-US" sz="2187" dirty="0"/>
          </a:p>
        </p:txBody>
      </p:sp>
      <p:sp>
        <p:nvSpPr>
          <p:cNvPr id="16" name="Text 13"/>
          <p:cNvSpPr/>
          <p:nvPr/>
        </p:nvSpPr>
        <p:spPr>
          <a:xfrm>
            <a:off x="7656076" y="5505450"/>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Integrate the predictive models into clinical workflows to support healthcare professionals in making informed decisions.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637824"/>
            <a:ext cx="9116854"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Conclusion and Future Directions</a:t>
            </a:r>
            <a:endParaRPr lang="en-US" sz="4374" dirty="0"/>
          </a:p>
        </p:txBody>
      </p:sp>
      <p:sp>
        <p:nvSpPr>
          <p:cNvPr id="5" name="Shape 2"/>
          <p:cNvSpPr/>
          <p:nvPr/>
        </p:nvSpPr>
        <p:spPr>
          <a:xfrm>
            <a:off x="2037993" y="2950131"/>
            <a:ext cx="499943" cy="499943"/>
          </a:xfrm>
          <a:prstGeom prst="roundRect">
            <a:avLst>
              <a:gd name="adj" fmla="val 20000"/>
            </a:avLst>
          </a:prstGeom>
          <a:solidFill>
            <a:srgbClr val="CCEEFF"/>
          </a:solidFill>
          <a:ln w="7620">
            <a:solidFill>
              <a:srgbClr val="B2D4E5"/>
            </a:solidFill>
            <a:prstDash val="solid"/>
          </a:ln>
        </p:spPr>
      </p:sp>
      <p:sp>
        <p:nvSpPr>
          <p:cNvPr id="6" name="Text 3"/>
          <p:cNvSpPr/>
          <p:nvPr/>
        </p:nvSpPr>
        <p:spPr>
          <a:xfrm>
            <a:off x="2220278" y="2991803"/>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7" name="Text 4"/>
          <p:cNvSpPr/>
          <p:nvPr/>
        </p:nvSpPr>
        <p:spPr>
          <a:xfrm>
            <a:off x="2760107" y="3026450"/>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Ongoing Research</a:t>
            </a:r>
            <a:endParaRPr lang="en-US" sz="2187" dirty="0"/>
          </a:p>
        </p:txBody>
      </p:sp>
      <p:sp>
        <p:nvSpPr>
          <p:cNvPr id="8" name="Text 5"/>
          <p:cNvSpPr/>
          <p:nvPr/>
        </p:nvSpPr>
        <p:spPr>
          <a:xfrm>
            <a:off x="2760107" y="3506867"/>
            <a:ext cx="444400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Continued development of more accurate and interpretable machine learning models for lung disease prediction.</a:t>
            </a:r>
            <a:endParaRPr lang="en-US" sz="1750" dirty="0"/>
          </a:p>
        </p:txBody>
      </p:sp>
      <p:sp>
        <p:nvSpPr>
          <p:cNvPr id="9" name="Shape 6"/>
          <p:cNvSpPr/>
          <p:nvPr/>
        </p:nvSpPr>
        <p:spPr>
          <a:xfrm>
            <a:off x="7426285" y="2950131"/>
            <a:ext cx="499943" cy="499943"/>
          </a:xfrm>
          <a:prstGeom prst="roundRect">
            <a:avLst>
              <a:gd name="adj" fmla="val 20000"/>
            </a:avLst>
          </a:prstGeom>
          <a:solidFill>
            <a:srgbClr val="CCEEFF"/>
          </a:solidFill>
          <a:ln w="7620">
            <a:solidFill>
              <a:srgbClr val="B2D4E5"/>
            </a:solidFill>
            <a:prstDash val="solid"/>
          </a:ln>
        </p:spPr>
      </p:sp>
      <p:sp>
        <p:nvSpPr>
          <p:cNvPr id="10" name="Text 7"/>
          <p:cNvSpPr/>
          <p:nvPr/>
        </p:nvSpPr>
        <p:spPr>
          <a:xfrm>
            <a:off x="7579162" y="2991803"/>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1" name="Text 8"/>
          <p:cNvSpPr/>
          <p:nvPr/>
        </p:nvSpPr>
        <p:spPr>
          <a:xfrm>
            <a:off x="8148399" y="3026450"/>
            <a:ext cx="3198019"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Multimodal Integration</a:t>
            </a:r>
            <a:endParaRPr lang="en-US" sz="2187" dirty="0"/>
          </a:p>
        </p:txBody>
      </p:sp>
      <p:sp>
        <p:nvSpPr>
          <p:cNvPr id="12" name="Text 9"/>
          <p:cNvSpPr/>
          <p:nvPr/>
        </p:nvSpPr>
        <p:spPr>
          <a:xfrm>
            <a:off x="8148399" y="3506867"/>
            <a:ext cx="444400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Combining diverse data sources, such as imaging, genomics, and clinical records, to improve predictive performance.</a:t>
            </a:r>
            <a:endParaRPr lang="en-US" sz="1750" dirty="0"/>
          </a:p>
        </p:txBody>
      </p:sp>
      <p:sp>
        <p:nvSpPr>
          <p:cNvPr id="13" name="Shape 10"/>
          <p:cNvSpPr/>
          <p:nvPr/>
        </p:nvSpPr>
        <p:spPr>
          <a:xfrm>
            <a:off x="2037993" y="4968835"/>
            <a:ext cx="499943" cy="499943"/>
          </a:xfrm>
          <a:prstGeom prst="roundRect">
            <a:avLst>
              <a:gd name="adj" fmla="val 20000"/>
            </a:avLst>
          </a:prstGeom>
          <a:solidFill>
            <a:srgbClr val="CCEEFF"/>
          </a:solidFill>
          <a:ln w="7620">
            <a:solidFill>
              <a:srgbClr val="B2D4E5"/>
            </a:solidFill>
            <a:prstDash val="solid"/>
          </a:ln>
        </p:spPr>
      </p:sp>
      <p:sp>
        <p:nvSpPr>
          <p:cNvPr id="14" name="Text 11"/>
          <p:cNvSpPr/>
          <p:nvPr/>
        </p:nvSpPr>
        <p:spPr>
          <a:xfrm>
            <a:off x="2188131" y="5010507"/>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5" name="Text 12"/>
          <p:cNvSpPr/>
          <p:nvPr/>
        </p:nvSpPr>
        <p:spPr>
          <a:xfrm>
            <a:off x="2760107" y="5045154"/>
            <a:ext cx="3035618"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Personalized Medicine</a:t>
            </a:r>
            <a:endParaRPr lang="en-US" sz="2187" dirty="0"/>
          </a:p>
        </p:txBody>
      </p:sp>
      <p:sp>
        <p:nvSpPr>
          <p:cNvPr id="16" name="Text 13"/>
          <p:cNvSpPr/>
          <p:nvPr/>
        </p:nvSpPr>
        <p:spPr>
          <a:xfrm>
            <a:off x="2760107" y="5525572"/>
            <a:ext cx="444400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Leveraging machine learning to enable individualized risk assessment and tailored treatment plans.</a:t>
            </a:r>
            <a:endParaRPr lang="en-US" sz="1750" dirty="0"/>
          </a:p>
        </p:txBody>
      </p:sp>
      <p:sp>
        <p:nvSpPr>
          <p:cNvPr id="17" name="Shape 14"/>
          <p:cNvSpPr/>
          <p:nvPr/>
        </p:nvSpPr>
        <p:spPr>
          <a:xfrm>
            <a:off x="7426285" y="4968835"/>
            <a:ext cx="499943" cy="499943"/>
          </a:xfrm>
          <a:prstGeom prst="roundRect">
            <a:avLst>
              <a:gd name="adj" fmla="val 20000"/>
            </a:avLst>
          </a:prstGeom>
          <a:solidFill>
            <a:srgbClr val="CCEEFF"/>
          </a:solidFill>
          <a:ln w="7620">
            <a:solidFill>
              <a:srgbClr val="B2D4E5"/>
            </a:solidFill>
            <a:prstDash val="solid"/>
          </a:ln>
        </p:spPr>
      </p:sp>
      <p:sp>
        <p:nvSpPr>
          <p:cNvPr id="18" name="Text 15"/>
          <p:cNvSpPr/>
          <p:nvPr/>
        </p:nvSpPr>
        <p:spPr>
          <a:xfrm>
            <a:off x="7571184" y="5010507"/>
            <a:ext cx="210026"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4</a:t>
            </a:r>
            <a:endParaRPr lang="en-US" sz="2624" dirty="0"/>
          </a:p>
        </p:txBody>
      </p:sp>
      <p:sp>
        <p:nvSpPr>
          <p:cNvPr id="19" name="Text 16"/>
          <p:cNvSpPr/>
          <p:nvPr/>
        </p:nvSpPr>
        <p:spPr>
          <a:xfrm>
            <a:off x="8148399" y="5045154"/>
            <a:ext cx="3080623"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Ethical Considerations</a:t>
            </a:r>
            <a:endParaRPr lang="en-US" sz="2187" dirty="0"/>
          </a:p>
        </p:txBody>
      </p:sp>
      <p:sp>
        <p:nvSpPr>
          <p:cNvPr id="20" name="Text 17"/>
          <p:cNvSpPr/>
          <p:nvPr/>
        </p:nvSpPr>
        <p:spPr>
          <a:xfrm>
            <a:off x="8148399" y="5525572"/>
            <a:ext cx="444400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Addressing issues of privacy, bias, and transparency in the deployment of these predictive models.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3"/>
          <p:cNvSpPr/>
          <p:nvPr/>
        </p:nvSpPr>
        <p:spPr>
          <a:xfrm>
            <a:off x="2220278" y="2991803"/>
            <a:ext cx="135374" cy="416481"/>
          </a:xfrm>
          <a:prstGeom prst="rect">
            <a:avLst/>
          </a:prstGeom>
          <a:noFill/>
          <a:ln/>
        </p:spPr>
        <p:txBody>
          <a:bodyPr wrap="none" rtlCol="0" anchor="t"/>
          <a:lstStyle/>
          <a:p>
            <a:pPr marL="0" indent="0" algn="ctr">
              <a:lnSpc>
                <a:spcPts val="3281"/>
              </a:lnSpc>
              <a:buNone/>
            </a:pPr>
            <a:endParaRPr lang="en-US" sz="2624" dirty="0"/>
          </a:p>
        </p:txBody>
      </p:sp>
      <p:sp>
        <p:nvSpPr>
          <p:cNvPr id="10" name="Text 7"/>
          <p:cNvSpPr/>
          <p:nvPr/>
        </p:nvSpPr>
        <p:spPr>
          <a:xfrm>
            <a:off x="7579162" y="2991803"/>
            <a:ext cx="194072" cy="416481"/>
          </a:xfrm>
          <a:prstGeom prst="rect">
            <a:avLst/>
          </a:prstGeom>
          <a:noFill/>
          <a:ln/>
        </p:spPr>
        <p:txBody>
          <a:bodyPr wrap="none" rtlCol="0" anchor="t"/>
          <a:lstStyle/>
          <a:p>
            <a:pPr marL="0" indent="0" algn="ctr">
              <a:lnSpc>
                <a:spcPts val="3281"/>
              </a:lnSpc>
              <a:buNone/>
            </a:pPr>
            <a:endParaRPr lang="en-US" sz="2624" dirty="0"/>
          </a:p>
        </p:txBody>
      </p:sp>
      <p:sp>
        <p:nvSpPr>
          <p:cNvPr id="14" name="Text 11"/>
          <p:cNvSpPr/>
          <p:nvPr/>
        </p:nvSpPr>
        <p:spPr>
          <a:xfrm>
            <a:off x="2188131" y="5010507"/>
            <a:ext cx="199668" cy="416481"/>
          </a:xfrm>
          <a:prstGeom prst="rect">
            <a:avLst/>
          </a:prstGeom>
          <a:noFill/>
          <a:ln/>
        </p:spPr>
        <p:txBody>
          <a:bodyPr wrap="none" rtlCol="0" anchor="t"/>
          <a:lstStyle/>
          <a:p>
            <a:pPr marL="0" indent="0" algn="ctr">
              <a:lnSpc>
                <a:spcPts val="3281"/>
              </a:lnSpc>
              <a:buNone/>
            </a:pPr>
            <a:endParaRPr lang="en-US" sz="2624" dirty="0"/>
          </a:p>
        </p:txBody>
      </p:sp>
      <p:sp>
        <p:nvSpPr>
          <p:cNvPr id="18" name="Text 15"/>
          <p:cNvSpPr/>
          <p:nvPr/>
        </p:nvSpPr>
        <p:spPr>
          <a:xfrm>
            <a:off x="7571184" y="5010507"/>
            <a:ext cx="210026" cy="416481"/>
          </a:xfrm>
          <a:prstGeom prst="rect">
            <a:avLst/>
          </a:prstGeom>
          <a:noFill/>
          <a:ln/>
        </p:spPr>
        <p:txBody>
          <a:bodyPr wrap="none" rtlCol="0" anchor="t"/>
          <a:lstStyle/>
          <a:p>
            <a:pPr marL="0" indent="0" algn="ctr">
              <a:lnSpc>
                <a:spcPts val="3281"/>
              </a:lnSpc>
              <a:buNone/>
            </a:pPr>
            <a:endParaRPr lang="en-US" sz="2624" dirty="0"/>
          </a:p>
        </p:txBody>
      </p:sp>
      <p:sp>
        <p:nvSpPr>
          <p:cNvPr id="22" name="TextBox 21">
            <a:extLst>
              <a:ext uri="{FF2B5EF4-FFF2-40B4-BE49-F238E27FC236}">
                <a16:creationId xmlns:a16="http://schemas.microsoft.com/office/drawing/2014/main" id="{0CDEA89F-07EB-D339-70BD-63DB1617D8BF}"/>
              </a:ext>
            </a:extLst>
          </p:cNvPr>
          <p:cNvSpPr txBox="1"/>
          <p:nvPr/>
        </p:nvSpPr>
        <p:spPr>
          <a:xfrm>
            <a:off x="864158" y="625608"/>
            <a:ext cx="3858567" cy="646331"/>
          </a:xfrm>
          <a:prstGeom prst="rect">
            <a:avLst/>
          </a:prstGeom>
          <a:noFill/>
        </p:spPr>
        <p:txBody>
          <a:bodyPr wrap="square" rtlCol="0">
            <a:spAutoFit/>
          </a:bodyPr>
          <a:lstStyle/>
          <a:p>
            <a:r>
              <a:rPr lang="en-US" sz="3600" b="1" u="sng" dirty="0">
                <a:latin typeface="Times New Roman" panose="02020603050405020304" pitchFamily="18" charset="0"/>
                <a:cs typeface="Times New Roman" panose="02020603050405020304" pitchFamily="18" charset="0"/>
              </a:rPr>
              <a:t>OUTPUT:</a:t>
            </a:r>
          </a:p>
        </p:txBody>
      </p:sp>
      <p:pic>
        <p:nvPicPr>
          <p:cNvPr id="32" name="Picture 31">
            <a:extLst>
              <a:ext uri="{FF2B5EF4-FFF2-40B4-BE49-F238E27FC236}">
                <a16:creationId xmlns:a16="http://schemas.microsoft.com/office/drawing/2014/main" id="{5E5D70E6-06FA-BBA2-30ED-737982C6F7C4}"/>
              </a:ext>
            </a:extLst>
          </p:cNvPr>
          <p:cNvPicPr>
            <a:picLocks noChangeAspect="1"/>
          </p:cNvPicPr>
          <p:nvPr/>
        </p:nvPicPr>
        <p:blipFill>
          <a:blip r:embed="rId4"/>
          <a:stretch>
            <a:fillRect/>
          </a:stretch>
        </p:blipFill>
        <p:spPr>
          <a:xfrm>
            <a:off x="864158" y="1378736"/>
            <a:ext cx="12242601" cy="6659945"/>
          </a:xfrm>
          <a:prstGeom prst="rect">
            <a:avLst/>
          </a:prstGeom>
        </p:spPr>
      </p:pic>
    </p:spTree>
    <p:extLst>
      <p:ext uri="{BB962C8B-B14F-4D97-AF65-F5344CB8AC3E}">
        <p14:creationId xmlns:p14="http://schemas.microsoft.com/office/powerpoint/2010/main" val="28149232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531</Words>
  <Application>Microsoft Office PowerPoint</Application>
  <PresentationFormat>Custom</PresentationFormat>
  <Paragraphs>77</Paragraphs>
  <Slides>11</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Eudoxus Sans</vt:lpstr>
      <vt:lpstr>p22-mackinac-pro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Naga Sharavanesh S</cp:lastModifiedBy>
  <cp:revision>2</cp:revision>
  <dcterms:created xsi:type="dcterms:W3CDTF">2024-05-14T07:14:11Z</dcterms:created>
  <dcterms:modified xsi:type="dcterms:W3CDTF">2024-05-14T07:26:14Z</dcterms:modified>
</cp:coreProperties>
</file>